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D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9"/>
    <p:restoredTop sz="94719"/>
  </p:normalViewPr>
  <p:slideViewPr>
    <p:cSldViewPr snapToGrid="0" snapToObjects="1" showGuides="1">
      <p:cViewPr>
        <p:scale>
          <a:sx n="125" d="100"/>
          <a:sy n="125" d="100"/>
        </p:scale>
        <p:origin x="744" y="-11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A6621D-618B-324E-A316-485B35972249}" type="datetimeFigureOut">
              <a:rPr lang="en-US" smtClean="0"/>
              <a:t>4/11/18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FD7CB-665D-D441-9713-21DB24E102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09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9C208E4-B987-4B62-B5BE-FC5AEB15C575}" type="slidenum">
              <a:rPr lang="en-US" smtClean="0">
                <a:solidFill>
                  <a:prstClr val="black"/>
                </a:solidFill>
                <a:latin typeface="Arial" pitchFamily="43" charset="0"/>
                <a:ea typeface="ヒラギノ角ゴ Pro W3" pitchFamily="43" charset="-128"/>
                <a:cs typeface="ヒラギノ角ゴ Pro W3" pitchFamily="43" charset="-128"/>
              </a:rPr>
              <a:pPr/>
              <a:t>1</a:t>
            </a:fld>
            <a:endParaRPr lang="en-US">
              <a:solidFill>
                <a:prstClr val="black"/>
              </a:solidFill>
              <a:latin typeface="Arial" pitchFamily="43" charset="0"/>
              <a:ea typeface="ヒラギノ角ゴ Pro W3" pitchFamily="43" charset="-128"/>
              <a:cs typeface="ヒラギノ角ゴ Pro W3" pitchFamily="4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6175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912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88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02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325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333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11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485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351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896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16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4935-0C60-BB45-B227-8C09729E7BD3}" type="datetimeFigureOut">
              <a:rPr lang="en-US" smtClean="0"/>
              <a:t>4/11/18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266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14935-0C60-BB45-B227-8C09729E7BD3}" type="datetimeFigureOut">
              <a:rPr lang="en-US" smtClean="0"/>
              <a:t>4/11/18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3C33E-5BF7-E148-A394-5C2BE0004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815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/>
          <p:cNvSpPr/>
          <p:nvPr/>
        </p:nvSpPr>
        <p:spPr>
          <a:xfrm>
            <a:off x="0" y="6646333"/>
            <a:ext cx="8920146" cy="211667"/>
          </a:xfrm>
          <a:prstGeom prst="rect">
            <a:avLst/>
          </a:prstGeom>
          <a:solidFill>
            <a:srgbClr val="00B0F0"/>
          </a:solidFill>
          <a:ln>
            <a:solidFill>
              <a:srgbClr val="CCFF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094" tIns="19047" rIns="38094" bIns="19047" rtlCol="0" anchor="ctr"/>
          <a:lstStyle/>
          <a:p>
            <a:pPr algn="ctr" defTabSz="913488"/>
            <a:endParaRPr lang="en-US">
              <a:solidFill>
                <a:prstClr val="white"/>
              </a:solidFill>
            </a:endParaRPr>
          </a:p>
        </p:txBody>
      </p:sp>
      <p:sp>
        <p:nvSpPr>
          <p:cNvPr id="86" name="Text Box 25"/>
          <p:cNvSpPr txBox="1">
            <a:spLocks noChangeArrowheads="1"/>
          </p:cNvSpPr>
          <p:nvPr/>
        </p:nvSpPr>
        <p:spPr bwMode="auto">
          <a:xfrm>
            <a:off x="359214" y="2446016"/>
            <a:ext cx="2616864" cy="2069791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38094" tIns="19047" rIns="38094" bIns="19047">
            <a:prstTxWarp prst="textNoShape">
              <a:avLst/>
            </a:prstTxWarp>
            <a:spAutoFit/>
          </a:bodyPr>
          <a:lstStyle/>
          <a:p>
            <a:pPr marL="171450" indent="-171450" defTabSz="913488">
              <a:buSzPct val="100000"/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prstClr val="black"/>
                </a:solidFill>
                <a:cs typeface="Arial"/>
              </a:rPr>
              <a:t>Collected data </a:t>
            </a:r>
            <a:r>
              <a:rPr lang="en-US" sz="1100" dirty="0" smtClean="0">
                <a:solidFill>
                  <a:prstClr val="black"/>
                </a:solidFill>
                <a:cs typeface="Arial"/>
              </a:rPr>
              <a:t>on </a:t>
            </a:r>
            <a:r>
              <a:rPr lang="en-US" sz="1100" dirty="0">
                <a:solidFill>
                  <a:prstClr val="black"/>
                </a:solidFill>
                <a:cs typeface="Arial"/>
              </a:rPr>
              <a:t>student errors</a:t>
            </a:r>
          </a:p>
          <a:p>
            <a:pPr marL="171450" indent="-171450" defTabSz="913488">
              <a:buSzPct val="100000"/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prstClr val="black"/>
                </a:solidFill>
                <a:cs typeface="Arial"/>
              </a:rPr>
              <a:t>Revisited and retaught basic math skills</a:t>
            </a:r>
          </a:p>
          <a:p>
            <a:pPr marL="171450" indent="-171450" defTabSz="913488">
              <a:buSzPct val="100000"/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prstClr val="black"/>
                </a:solidFill>
                <a:cs typeface="Arial"/>
              </a:rPr>
              <a:t>C</a:t>
            </a:r>
            <a:r>
              <a:rPr lang="en-US" sz="1100" dirty="0" smtClean="0">
                <a:solidFill>
                  <a:prstClr val="black"/>
                </a:solidFill>
                <a:cs typeface="Arial"/>
              </a:rPr>
              <a:t>reated </a:t>
            </a:r>
            <a:r>
              <a:rPr lang="en-US" sz="1100" dirty="0">
                <a:solidFill>
                  <a:prstClr val="black"/>
                </a:solidFill>
                <a:cs typeface="Arial"/>
              </a:rPr>
              <a:t>a resource handbook</a:t>
            </a:r>
          </a:p>
          <a:p>
            <a:pPr marL="171450" indent="-171450" defTabSz="913488">
              <a:buSzPct val="100000"/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prstClr val="black"/>
                </a:solidFill>
                <a:cs typeface="Arial"/>
              </a:rPr>
              <a:t> Divided topics by grade level</a:t>
            </a:r>
          </a:p>
          <a:p>
            <a:pPr marL="171450" indent="-171450" defTabSz="913488">
              <a:buSzPct val="100000"/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prstClr val="black"/>
                </a:solidFill>
                <a:cs typeface="Arial"/>
              </a:rPr>
              <a:t>Students worked in groups on selected problems to create steps and strategies</a:t>
            </a:r>
          </a:p>
          <a:p>
            <a:pPr marL="171450" indent="-171450" defTabSz="913488">
              <a:buSzPct val="100000"/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prstClr val="black"/>
                </a:solidFill>
                <a:cs typeface="Arial"/>
              </a:rPr>
              <a:t>Discussed next</a:t>
            </a:r>
            <a:r>
              <a:rPr lang="en-US" sz="1100" dirty="0" smtClean="0">
                <a:solidFill>
                  <a:prstClr val="black"/>
                </a:solidFill>
                <a:cs typeface="Arial"/>
              </a:rPr>
              <a:t> </a:t>
            </a:r>
            <a:r>
              <a:rPr lang="en-US" sz="1100" dirty="0">
                <a:solidFill>
                  <a:prstClr val="black"/>
                </a:solidFill>
                <a:cs typeface="Arial"/>
              </a:rPr>
              <a:t>steps and strategies</a:t>
            </a:r>
          </a:p>
          <a:p>
            <a:pPr marL="171450" indent="-171450" defTabSz="913488">
              <a:buSzPct val="100000"/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prstClr val="black"/>
                </a:solidFill>
                <a:cs typeface="Arial"/>
              </a:rPr>
              <a:t>Students added notes to own math journals</a:t>
            </a:r>
          </a:p>
          <a:p>
            <a:pPr marL="171450" indent="-171450" defTabSz="913488">
              <a:buSzPct val="100000"/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prstClr val="black"/>
                </a:solidFill>
                <a:cs typeface="Arial"/>
              </a:rPr>
              <a:t>Displayed student work</a:t>
            </a:r>
          </a:p>
          <a:p>
            <a:pPr marL="171450" indent="-171450" defTabSz="913488">
              <a:buSzPct val="100000"/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prstClr val="black"/>
                </a:solidFill>
                <a:cs typeface="Arial"/>
              </a:rPr>
              <a:t>Reassessed skills allowing students to use resources</a:t>
            </a:r>
          </a:p>
        </p:txBody>
      </p:sp>
      <p:sp>
        <p:nvSpPr>
          <p:cNvPr id="14344" name="Text Box 23"/>
          <p:cNvSpPr txBox="1">
            <a:spLocks noChangeArrowheads="1"/>
          </p:cNvSpPr>
          <p:nvPr/>
        </p:nvSpPr>
        <p:spPr bwMode="auto">
          <a:xfrm flipH="1">
            <a:off x="6136509" y="4986808"/>
            <a:ext cx="2701050" cy="105412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38094" tIns="19047" rIns="38094" bIns="19047">
            <a:prstTxWarp prst="textNoShape">
              <a:avLst/>
            </a:prstTxWarp>
            <a:spAutoFit/>
          </a:bodyPr>
          <a:lstStyle/>
          <a:p>
            <a:pPr defTabSz="913488" eaLnBrk="0" hangingPunct="0">
              <a:buClr>
                <a:prstClr val="white"/>
              </a:buClr>
            </a:pPr>
            <a:r>
              <a:rPr lang="en-US" sz="1100" dirty="0">
                <a:solidFill>
                  <a:prstClr val="black"/>
                </a:solidFill>
                <a:cs typeface="Arial"/>
              </a:rPr>
              <a:t>Edit and revise handbook as needed.</a:t>
            </a:r>
          </a:p>
          <a:p>
            <a:pPr defTabSz="913488" eaLnBrk="0" hangingPunct="0">
              <a:buClr>
                <a:prstClr val="white"/>
              </a:buClr>
            </a:pPr>
            <a:r>
              <a:rPr lang="en-US" sz="1100" dirty="0">
                <a:solidFill>
                  <a:prstClr val="black"/>
                </a:solidFill>
                <a:cs typeface="Arial"/>
              </a:rPr>
              <a:t>Students augment strategies with their own ideas.</a:t>
            </a:r>
          </a:p>
          <a:p>
            <a:pPr defTabSz="913488" eaLnBrk="0" hangingPunct="0">
              <a:buClr>
                <a:prstClr val="white"/>
              </a:buClr>
            </a:pPr>
            <a:r>
              <a:rPr lang="en-US" sz="1100" dirty="0">
                <a:solidFill>
                  <a:prstClr val="black"/>
                </a:solidFill>
                <a:cs typeface="Arial"/>
              </a:rPr>
              <a:t>Continue to work on mindset that it is okay to use resources to access skills until it becomes habit.</a:t>
            </a:r>
          </a:p>
        </p:txBody>
      </p:sp>
      <p:sp>
        <p:nvSpPr>
          <p:cNvPr id="26" name="Rounded Rectangle 25"/>
          <p:cNvSpPr/>
          <p:nvPr/>
        </p:nvSpPr>
        <p:spPr bwMode="auto">
          <a:xfrm>
            <a:off x="359213" y="4560074"/>
            <a:ext cx="2616865" cy="235398"/>
          </a:xfrm>
          <a:prstGeom prst="roundRect">
            <a:avLst/>
          </a:prstGeom>
          <a:solidFill>
            <a:srgbClr val="76D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400" b="1" cap="all" dirty="0">
                <a:solidFill>
                  <a:prstClr val="white"/>
                </a:solidFill>
                <a:ea typeface="ヒラギノ角ゴ Pro W3" pitchFamily="37" charset="-128"/>
                <a:cs typeface="ヒラギノ角ゴ Pro W3" pitchFamily="37" charset="-128"/>
              </a:rPr>
              <a:t>Products</a:t>
            </a:r>
            <a:endParaRPr lang="en-US" sz="1400" b="1" cap="all" dirty="0">
              <a:solidFill>
                <a:prstClr val="black"/>
              </a:solidFill>
              <a:ea typeface="ヒラギノ角ゴ Pro W3" pitchFamily="37" charset="-128"/>
              <a:cs typeface="ヒラギノ角ゴ Pro W3" pitchFamily="37" charset="-128"/>
            </a:endParaRPr>
          </a:p>
        </p:txBody>
      </p:sp>
      <p:sp>
        <p:nvSpPr>
          <p:cNvPr id="29" name="Rounded Rectangle 28"/>
          <p:cNvSpPr/>
          <p:nvPr/>
        </p:nvSpPr>
        <p:spPr bwMode="auto">
          <a:xfrm>
            <a:off x="361333" y="2169843"/>
            <a:ext cx="2614745" cy="230849"/>
          </a:xfrm>
          <a:prstGeom prst="roundRect">
            <a:avLst/>
          </a:prstGeom>
          <a:solidFill>
            <a:srgbClr val="76D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400" b="1" dirty="0" smtClean="0">
                <a:solidFill>
                  <a:prstClr val="white"/>
                </a:solidFill>
                <a:ea typeface="ヒラギノ角ゴ Pro W3" pitchFamily="37" charset="-128"/>
                <a:cs typeface="ヒラギノ角ゴ Pro W3" pitchFamily="37" charset="-128"/>
              </a:rPr>
              <a:t>INSTRUCTIONAL STRATEGY</a:t>
            </a:r>
            <a:endParaRPr lang="en-US" sz="2000" dirty="0">
              <a:solidFill>
                <a:prstClr val="black"/>
              </a:solidFill>
              <a:ea typeface="ヒラギノ角ゴ Pro W3" pitchFamily="37" charset="-128"/>
              <a:cs typeface="ヒラギノ角ゴ Pro W3" pitchFamily="37" charset="-128"/>
            </a:endParaRPr>
          </a:p>
        </p:txBody>
      </p:sp>
      <p:sp>
        <p:nvSpPr>
          <p:cNvPr id="32" name="Rounded Rectangle 31"/>
          <p:cNvSpPr/>
          <p:nvPr/>
        </p:nvSpPr>
        <p:spPr bwMode="auto">
          <a:xfrm>
            <a:off x="6115645" y="2190676"/>
            <a:ext cx="2721915" cy="217667"/>
          </a:xfrm>
          <a:prstGeom prst="round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 anchor="t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400" b="1" dirty="0">
                <a:solidFill>
                  <a:prstClr val="white"/>
                </a:solidFill>
                <a:ea typeface="ヒラギノ角ゴ Pro W3" pitchFamily="37" charset="-128"/>
                <a:cs typeface="ヒラギノ角ゴ Pro W3" pitchFamily="37" charset="-128"/>
              </a:rPr>
              <a:t>LESSONS LEARNED</a:t>
            </a:r>
            <a:endParaRPr lang="en-US" sz="1400" dirty="0">
              <a:solidFill>
                <a:prstClr val="white"/>
              </a:solidFill>
              <a:ea typeface="ヒラギノ角ゴ Pro W3" pitchFamily="37" charset="-128"/>
              <a:cs typeface="ヒラギノ角ゴ Pro W3" pitchFamily="37" charset="-128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8094" tIns="19047" rIns="38094" bIns="19047" numCol="1" rtlCol="0" anchor="t" anchorCtr="0" compatLnSpc="1">
            <a:prstTxWarp prst="textNoShape">
              <a:avLst/>
            </a:prstTxWarp>
          </a:bodyPr>
          <a:lstStyle/>
          <a:p>
            <a:pPr defTabSz="380939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000" dirty="0">
              <a:solidFill>
                <a:prstClr val="black"/>
              </a:solidFill>
              <a:ea typeface="ヒラギノ角ゴ Pro W3" pitchFamily="80" charset="-128"/>
              <a:cs typeface="ヒラギノ角ゴ Pro W3" pitchFamily="80" charset="-128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96351" y="0"/>
            <a:ext cx="8947649" cy="211667"/>
          </a:xfrm>
          <a:prstGeom prst="rect">
            <a:avLst/>
          </a:prstGeom>
          <a:solidFill>
            <a:srgbClr val="00B0F0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094" tIns="19047" rIns="38094" bIns="19047" rtlCol="0" anchor="ctr"/>
          <a:lstStyle/>
          <a:p>
            <a:pPr algn="ctr" defTabSz="913488" eaLnBrk="0" hangingPunct="0">
              <a:defRPr/>
            </a:pPr>
            <a:r>
              <a:rPr lang="en-US" b="1" dirty="0">
                <a:solidFill>
                  <a:prstClr val="white"/>
                </a:solidFill>
                <a:ea typeface="ヒラギノ角ゴ Pro W3" pitchFamily="37" charset="-128"/>
                <a:cs typeface="ヒラギノ角ゴ Pro W3" pitchFamily="37" charset="-128"/>
              </a:rPr>
              <a:t>  Middle School Math Partnership Spring 2018</a:t>
            </a:r>
            <a:endParaRPr lang="en-US" dirty="0">
              <a:solidFill>
                <a:prstClr val="white"/>
              </a:solidFill>
              <a:ea typeface="ヒラギノ角ゴ Pro W3" pitchFamily="37" charset="-128"/>
              <a:cs typeface="ヒラギノ角ゴ Pro W3" pitchFamily="37" charset="-128"/>
            </a:endParaRPr>
          </a:p>
        </p:txBody>
      </p:sp>
      <p:sp>
        <p:nvSpPr>
          <p:cNvPr id="70" name="Rectangle 69"/>
          <p:cNvSpPr/>
          <p:nvPr/>
        </p:nvSpPr>
        <p:spPr>
          <a:xfrm rot="16200000">
            <a:off x="5609168" y="3323166"/>
            <a:ext cx="6858000" cy="211667"/>
          </a:xfrm>
          <a:prstGeom prst="rect">
            <a:avLst/>
          </a:prstGeom>
          <a:solidFill>
            <a:srgbClr val="92D050"/>
          </a:solidFill>
          <a:ln>
            <a:solidFill>
              <a:srgbClr val="66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094" tIns="19047" rIns="38094" bIns="19047" rtlCol="0" anchor="ctr"/>
          <a:lstStyle/>
          <a:p>
            <a:pPr algn="ctr" defTabSz="913488"/>
            <a:endParaRPr lang="en-US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 rot="16200000">
            <a:off x="-3316754" y="3316755"/>
            <a:ext cx="6858001" cy="224491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094" tIns="19047" rIns="38094" bIns="19047" rtlCol="0" anchor="ctr"/>
          <a:lstStyle/>
          <a:p>
            <a:pPr algn="ctr" defTabSz="913488"/>
            <a:endParaRPr lang="en-US">
              <a:solidFill>
                <a:prstClr val="white"/>
              </a:solidFill>
            </a:endParaRPr>
          </a:p>
        </p:txBody>
      </p:sp>
      <p:sp>
        <p:nvSpPr>
          <p:cNvPr id="74" name="Text Box 25"/>
          <p:cNvSpPr txBox="1">
            <a:spLocks noChangeArrowheads="1"/>
          </p:cNvSpPr>
          <p:nvPr/>
        </p:nvSpPr>
        <p:spPr bwMode="auto">
          <a:xfrm>
            <a:off x="6122698" y="2460324"/>
            <a:ext cx="2714861" cy="2069791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38094" tIns="19047" rIns="38094" bIns="19047">
            <a:prstTxWarp prst="textNoShape">
              <a:avLst/>
            </a:prstTxWarp>
            <a:spAutoFit/>
          </a:bodyPr>
          <a:lstStyle/>
          <a:p>
            <a:pPr defTabSz="913488" eaLnBrk="0" hangingPunct="0">
              <a:spcBef>
                <a:spcPct val="50000"/>
              </a:spcBef>
            </a:pPr>
            <a:r>
              <a:rPr lang="en-US" sz="1100" dirty="0">
                <a:solidFill>
                  <a:prstClr val="black"/>
                </a:solidFill>
                <a:cs typeface="Arial"/>
              </a:rPr>
              <a:t>Students ’notes on strategies are often incomplete.</a:t>
            </a:r>
          </a:p>
          <a:p>
            <a:pPr defTabSz="913488" eaLnBrk="0" hangingPunct="0">
              <a:spcBef>
                <a:spcPct val="50000"/>
              </a:spcBef>
            </a:pPr>
            <a:r>
              <a:rPr lang="en-US" sz="1100" dirty="0">
                <a:solidFill>
                  <a:prstClr val="black"/>
                </a:solidFill>
                <a:cs typeface="Arial"/>
              </a:rPr>
              <a:t>Students need regular encouragement and instructions to use resources.</a:t>
            </a:r>
          </a:p>
          <a:p>
            <a:pPr defTabSz="913488" eaLnBrk="0" hangingPunct="0">
              <a:spcBef>
                <a:spcPct val="50000"/>
              </a:spcBef>
            </a:pPr>
            <a:r>
              <a:rPr lang="en-US" sz="1100" dirty="0">
                <a:solidFill>
                  <a:prstClr val="black"/>
                </a:solidFill>
                <a:cs typeface="Arial"/>
              </a:rPr>
              <a:t>Just because a student doesn’t use a strategy doesn’t mean that didn’t learn it, it may be a matter of reminding.</a:t>
            </a:r>
          </a:p>
          <a:p>
            <a:pPr defTabSz="913488" eaLnBrk="0" hangingPunct="0">
              <a:spcBef>
                <a:spcPct val="50000"/>
              </a:spcBef>
            </a:pPr>
            <a:r>
              <a:rPr lang="en-US" sz="1100" dirty="0">
                <a:solidFill>
                  <a:prstClr val="black"/>
                </a:solidFill>
                <a:cs typeface="Arial"/>
              </a:rPr>
              <a:t>Need to decide which skills are most important.</a:t>
            </a:r>
          </a:p>
          <a:p>
            <a:pPr defTabSz="913488" eaLnBrk="0" hangingPunct="0">
              <a:spcBef>
                <a:spcPct val="50000"/>
              </a:spcBef>
            </a:pPr>
            <a:r>
              <a:rPr lang="en-US" sz="1100" dirty="0">
                <a:solidFill>
                  <a:prstClr val="black"/>
                </a:solidFill>
                <a:cs typeface="Arial"/>
              </a:rPr>
              <a:t>Strategies need to be concise and memorable.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319267" y="1152079"/>
            <a:ext cx="8824734" cy="282872"/>
          </a:xfrm>
          <a:prstGeom prst="rect">
            <a:avLst/>
          </a:prstGeom>
          <a:noFill/>
        </p:spPr>
        <p:txBody>
          <a:bodyPr wrap="square" lIns="66776" tIns="33388" rIns="66776" bIns="33388" rtlCol="0">
            <a:spAutoFit/>
          </a:bodyPr>
          <a:lstStyle/>
          <a:p>
            <a:pPr defTabSz="913488"/>
            <a:r>
              <a:rPr lang="en-US" sz="1400" b="1" i="1" dirty="0" smtClean="0">
                <a:solidFill>
                  <a:prstClr val="black"/>
                </a:solidFill>
                <a:cs typeface="Arial"/>
              </a:rPr>
              <a:t>H</a:t>
            </a:r>
            <a:r>
              <a:rPr lang="en-US" sz="1400" b="1" i="1" dirty="0" smtClean="0">
                <a:solidFill>
                  <a:prstClr val="black"/>
                </a:solidFill>
                <a:cs typeface="Arial"/>
              </a:rPr>
              <a:t>ow do we </a:t>
            </a:r>
            <a:r>
              <a:rPr lang="en-US" sz="1400" b="1" i="1" dirty="0">
                <a:solidFill>
                  <a:prstClr val="black"/>
                </a:solidFill>
                <a:cs typeface="Arial"/>
              </a:rPr>
              <a:t>increase student retention of basic math </a:t>
            </a:r>
            <a:r>
              <a:rPr lang="en-US" sz="1400" b="1" i="1" dirty="0" smtClean="0">
                <a:solidFill>
                  <a:prstClr val="black"/>
                </a:solidFill>
                <a:cs typeface="Arial"/>
              </a:rPr>
              <a:t>skills</a:t>
            </a:r>
            <a:r>
              <a:rPr lang="en-US" sz="1400" i="1" dirty="0">
                <a:solidFill>
                  <a:prstClr val="black"/>
                </a:solidFill>
                <a:cs typeface="Arial"/>
              </a:rPr>
              <a:t>?</a:t>
            </a:r>
            <a:endParaRPr lang="en-US" sz="1400" i="1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59213" y="867307"/>
            <a:ext cx="5078124" cy="250561"/>
          </a:xfrm>
          <a:prstGeom prst="rect">
            <a:avLst/>
          </a:prstGeom>
          <a:noFill/>
        </p:spPr>
        <p:txBody>
          <a:bodyPr wrap="square" lIns="34779" tIns="17389" rIns="34779" bIns="17389" rtlCol="0">
            <a:spAutoFit/>
          </a:bodyPr>
          <a:lstStyle/>
          <a:p>
            <a:pPr defTabSz="913488"/>
            <a:r>
              <a:rPr lang="en-US" sz="1400" b="1" dirty="0">
                <a:solidFill>
                  <a:prstClr val="black"/>
                </a:solidFill>
                <a:cs typeface="Arial"/>
              </a:rPr>
              <a:t>By Sarah Rutherford, Linda Reichlin and Kasey Bell 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631116" y="375609"/>
            <a:ext cx="5812759" cy="281339"/>
          </a:xfrm>
          <a:prstGeom prst="rect">
            <a:avLst/>
          </a:prstGeom>
          <a:noFill/>
        </p:spPr>
        <p:txBody>
          <a:bodyPr wrap="square" lIns="34779" tIns="17389" rIns="34779" bIns="17389" rtlCol="0">
            <a:spAutoFit/>
          </a:bodyPr>
          <a:lstStyle/>
          <a:p>
            <a:pPr algn="ctr" defTabSz="913488"/>
            <a:r>
              <a:rPr lang="en-US" sz="1600" b="1" dirty="0">
                <a:solidFill>
                  <a:srgbClr val="1F497D"/>
                </a:solidFill>
                <a:cs typeface="Arial"/>
              </a:rPr>
              <a:t>A Handbook for Basic Middle School Math Skills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353944" y="1427315"/>
            <a:ext cx="8660604" cy="621426"/>
          </a:xfrm>
          <a:prstGeom prst="rect">
            <a:avLst/>
          </a:prstGeom>
          <a:noFill/>
        </p:spPr>
        <p:txBody>
          <a:bodyPr wrap="square" lIns="66776" tIns="33388" rIns="66776" bIns="33388" rtlCol="0">
            <a:spAutoFit/>
          </a:bodyPr>
          <a:lstStyle/>
          <a:p>
            <a:pPr defTabSz="913488"/>
            <a:r>
              <a:rPr lang="en-US" sz="1200" b="1" i="1" dirty="0">
                <a:solidFill>
                  <a:prstClr val="black"/>
                </a:solidFill>
                <a:cs typeface="Arial"/>
              </a:rPr>
              <a:t>The problem was that lack of retention of basic math understanding was impacting student learning</a:t>
            </a:r>
            <a:r>
              <a:rPr lang="en-US" sz="1200" b="1" i="1">
                <a:solidFill>
                  <a:prstClr val="black"/>
                </a:solidFill>
                <a:cs typeface="Arial"/>
              </a:rPr>
              <a:t>. </a:t>
            </a:r>
            <a:endParaRPr lang="en-US" sz="1200" b="1" i="1" smtClean="0">
              <a:solidFill>
                <a:prstClr val="black"/>
              </a:solidFill>
              <a:cs typeface="Arial"/>
            </a:endParaRPr>
          </a:p>
          <a:p>
            <a:pPr defTabSz="913488"/>
            <a:r>
              <a:rPr lang="en-US" sz="1200" b="1" i="1" dirty="0" smtClean="0">
                <a:solidFill>
                  <a:prstClr val="black"/>
                </a:solidFill>
                <a:cs typeface="Arial"/>
              </a:rPr>
              <a:t>Our </a:t>
            </a:r>
            <a:r>
              <a:rPr lang="en-US" sz="1200" b="1" i="1" dirty="0">
                <a:solidFill>
                  <a:prstClr val="black"/>
                </a:solidFill>
                <a:cs typeface="Arial"/>
              </a:rPr>
              <a:t>solution was to create a </a:t>
            </a:r>
            <a:r>
              <a:rPr lang="en-US" sz="1200" b="1" i="1" dirty="0" smtClean="0">
                <a:solidFill>
                  <a:prstClr val="black"/>
                </a:solidFill>
                <a:cs typeface="Arial"/>
              </a:rPr>
              <a:t>handbook </a:t>
            </a:r>
            <a:r>
              <a:rPr lang="en-US" sz="1200" b="1" i="1" dirty="0">
                <a:solidFill>
                  <a:prstClr val="black"/>
                </a:solidFill>
                <a:cs typeface="Arial"/>
              </a:rPr>
              <a:t>of basic skills that students could reference. We brainstormed which skills were essential and students identified strategies and steps for applying each skill.  </a:t>
            </a:r>
            <a:endParaRPr lang="en-US" sz="1200" i="1" dirty="0">
              <a:solidFill>
                <a:prstClr val="black"/>
              </a:solidFill>
              <a:cs typeface="Arial"/>
            </a:endParaRPr>
          </a:p>
        </p:txBody>
      </p:sp>
      <p:sp>
        <p:nvSpPr>
          <p:cNvPr id="85" name="Text Box 25"/>
          <p:cNvSpPr txBox="1">
            <a:spLocks noChangeArrowheads="1"/>
          </p:cNvSpPr>
          <p:nvPr/>
        </p:nvSpPr>
        <p:spPr bwMode="auto">
          <a:xfrm>
            <a:off x="361333" y="4890838"/>
            <a:ext cx="2614745" cy="561686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38094" tIns="19047" rIns="38094" bIns="19047">
            <a:prstTxWarp prst="textNoShape">
              <a:avLst/>
            </a:prstTxWarp>
            <a:spAutoFit/>
          </a:bodyPr>
          <a:lstStyle/>
          <a:p>
            <a:pPr defTabSz="913488">
              <a:buSzPct val="100000"/>
            </a:pPr>
            <a:r>
              <a:rPr lang="en-US" sz="1100" dirty="0">
                <a:solidFill>
                  <a:prstClr val="black"/>
                </a:solidFill>
              </a:rPr>
              <a:t>Students created posters showing strategies for performing each skill.  Strategies were put into a reference document</a:t>
            </a:r>
          </a:p>
        </p:txBody>
      </p:sp>
      <p:sp>
        <p:nvSpPr>
          <p:cNvPr id="90" name="Rectangle 89"/>
          <p:cNvSpPr/>
          <p:nvPr/>
        </p:nvSpPr>
        <p:spPr>
          <a:xfrm flipH="1">
            <a:off x="4166897" y="6419094"/>
            <a:ext cx="3369028" cy="146188"/>
          </a:xfrm>
          <a:prstGeom prst="rect">
            <a:avLst/>
          </a:prstGeom>
        </p:spPr>
        <p:txBody>
          <a:bodyPr wrap="square" lIns="38094" tIns="19047" rIns="38094" bIns="19047">
            <a:spAutoFit/>
          </a:bodyPr>
          <a:lstStyle/>
          <a:p>
            <a:pPr algn="r" defTabSz="913488"/>
            <a:r>
              <a:rPr lang="en-US" sz="700" i="1" dirty="0">
                <a:solidFill>
                  <a:prstClr val="black"/>
                </a:solidFill>
                <a:cs typeface="Arial"/>
              </a:rPr>
              <a:t>This work was supported in part by</a:t>
            </a:r>
            <a:r>
              <a:rPr lang="mr-IN" sz="700" i="1" dirty="0">
                <a:solidFill>
                  <a:prstClr val="black"/>
                </a:solidFill>
                <a:cs typeface="Arial"/>
              </a:rPr>
              <a:t>…</a:t>
            </a:r>
            <a:r>
              <a:rPr lang="en-US" sz="700" i="1" dirty="0">
                <a:solidFill>
                  <a:prstClr val="black"/>
                </a:solidFill>
                <a:cs typeface="Arial"/>
              </a:rPr>
              <a:t>  </a:t>
            </a:r>
            <a:endParaRPr lang="en-US" sz="700" i="1" dirty="0">
              <a:solidFill>
                <a:prstClr val="black"/>
              </a:solidFill>
            </a:endParaRPr>
          </a:p>
        </p:txBody>
      </p:sp>
      <p:sp>
        <p:nvSpPr>
          <p:cNvPr id="41" name="Rounded Rectangle 40"/>
          <p:cNvSpPr/>
          <p:nvPr/>
        </p:nvSpPr>
        <p:spPr bwMode="auto">
          <a:xfrm>
            <a:off x="6131738" y="4607204"/>
            <a:ext cx="2714861" cy="273033"/>
          </a:xfrm>
          <a:prstGeom prst="roundRect">
            <a:avLst/>
          </a:prstGeom>
          <a:solidFill>
            <a:srgbClr val="0070C0">
              <a:alpha val="9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400" b="1" dirty="0">
                <a:solidFill>
                  <a:prstClr val="white"/>
                </a:solidFill>
                <a:ea typeface="ヒラギノ角ゴ Pro W3" pitchFamily="37" charset="-128"/>
                <a:cs typeface="ヒラギノ角ゴ Pro W3" pitchFamily="37" charset="-128"/>
              </a:rPr>
              <a:t>NEXT STEPS</a:t>
            </a:r>
            <a:endParaRPr lang="en-US" sz="1400" dirty="0">
              <a:solidFill>
                <a:prstClr val="white"/>
              </a:solidFill>
              <a:ea typeface="ヒラギノ角ゴ Pro W3" pitchFamily="37" charset="-128"/>
              <a:cs typeface="ヒラギノ角ゴ Pro W3" pitchFamily="37" charset="-128"/>
            </a:endParaRPr>
          </a:p>
        </p:txBody>
      </p:sp>
      <p:sp>
        <p:nvSpPr>
          <p:cNvPr id="43" name="Text Box 23"/>
          <p:cNvSpPr txBox="1">
            <a:spLocks noChangeArrowheads="1"/>
          </p:cNvSpPr>
          <p:nvPr/>
        </p:nvSpPr>
        <p:spPr bwMode="auto">
          <a:xfrm>
            <a:off x="3074280" y="2468230"/>
            <a:ext cx="2926430" cy="11464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38094" tIns="19047" rIns="38094" bIns="19047">
            <a:prstTxWarp prst="textNoShape">
              <a:avLst/>
            </a:prstTxWarp>
            <a:spAutoFit/>
          </a:bodyPr>
          <a:lstStyle/>
          <a:p>
            <a:pPr defTabSz="913488">
              <a:buSzPct val="100000"/>
            </a:pPr>
            <a:r>
              <a:rPr lang="en-US" sz="1200" dirty="0">
                <a:solidFill>
                  <a:prstClr val="black"/>
                </a:solidFill>
                <a:cs typeface="Arial"/>
              </a:rPr>
              <a:t>Students were more successful on assessment of skills.  </a:t>
            </a:r>
            <a:endParaRPr lang="en-US" sz="1200" dirty="0" smtClean="0">
              <a:solidFill>
                <a:prstClr val="black"/>
              </a:solidFill>
              <a:cs typeface="Arial"/>
            </a:endParaRPr>
          </a:p>
          <a:p>
            <a:pPr defTabSz="913488">
              <a:buSzPct val="100000"/>
            </a:pPr>
            <a:r>
              <a:rPr lang="en-US" sz="1200" dirty="0" smtClean="0">
                <a:solidFill>
                  <a:prstClr val="black"/>
                </a:solidFill>
                <a:cs typeface="Arial"/>
              </a:rPr>
              <a:t>Shift </a:t>
            </a:r>
            <a:r>
              <a:rPr lang="en-US" sz="1200" dirty="0">
                <a:solidFill>
                  <a:prstClr val="black"/>
                </a:solidFill>
                <a:cs typeface="Arial"/>
              </a:rPr>
              <a:t>in mindset </a:t>
            </a:r>
            <a:r>
              <a:rPr lang="en-US" sz="1200" dirty="0" smtClean="0">
                <a:solidFill>
                  <a:prstClr val="black"/>
                </a:solidFill>
                <a:cs typeface="Arial"/>
              </a:rPr>
              <a:t>that </a:t>
            </a:r>
            <a:r>
              <a:rPr lang="en-US" sz="1200" dirty="0">
                <a:solidFill>
                  <a:prstClr val="black"/>
                </a:solidFill>
                <a:cs typeface="Arial"/>
              </a:rPr>
              <a:t>it is okay to use a written resource of previous learnings. </a:t>
            </a:r>
            <a:endParaRPr lang="en-US" sz="1200" dirty="0" smtClean="0">
              <a:solidFill>
                <a:prstClr val="black"/>
              </a:solidFill>
              <a:cs typeface="Arial"/>
            </a:endParaRPr>
          </a:p>
          <a:p>
            <a:pPr defTabSz="913488">
              <a:buSzPct val="100000"/>
            </a:pPr>
            <a:r>
              <a:rPr lang="en-US" sz="1200" dirty="0" smtClean="0">
                <a:solidFill>
                  <a:prstClr val="black"/>
                </a:solidFill>
                <a:cs typeface="Arial"/>
              </a:rPr>
              <a:t>Students </a:t>
            </a:r>
            <a:r>
              <a:rPr lang="en-US" sz="1200" dirty="0">
                <a:solidFill>
                  <a:prstClr val="black"/>
                </a:solidFill>
                <a:cs typeface="Arial"/>
              </a:rPr>
              <a:t>are more self reliant in problem solving strategies. </a:t>
            </a:r>
          </a:p>
        </p:txBody>
      </p:sp>
      <p:sp>
        <p:nvSpPr>
          <p:cNvPr id="37" name="Rounded Rectangle 36"/>
          <p:cNvSpPr/>
          <p:nvPr/>
        </p:nvSpPr>
        <p:spPr bwMode="auto">
          <a:xfrm>
            <a:off x="3074280" y="2178313"/>
            <a:ext cx="2926430" cy="242570"/>
          </a:xfrm>
          <a:prstGeom prst="round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400" b="1" cap="all" dirty="0">
                <a:solidFill>
                  <a:prstClr val="white"/>
                </a:solidFill>
                <a:ea typeface="ヒラギノ角ゴ Pro W3" pitchFamily="37" charset="-128"/>
                <a:cs typeface="ヒラギノ角ゴ Pro W3" pitchFamily="37" charset="-128"/>
              </a:rPr>
              <a:t>Impacts on student problem</a:t>
            </a:r>
            <a:endParaRPr lang="en-US" sz="1400" b="1" cap="all" dirty="0">
              <a:solidFill>
                <a:prstClr val="black"/>
              </a:solidFill>
              <a:ea typeface="ヒラギノ角ゴ Pro W3" pitchFamily="37" charset="-128"/>
              <a:cs typeface="ヒラギノ角ゴ Pro W3" pitchFamily="37" charset="-128"/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361332" y="5506069"/>
            <a:ext cx="2614745" cy="315591"/>
          </a:xfrm>
          <a:prstGeom prst="roundRect">
            <a:avLst/>
          </a:prstGeom>
          <a:solidFill>
            <a:srgbClr val="76D6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8094" tIns="19047" rIns="38094" bIns="19047">
            <a:prstTxWarp prst="textNoShape">
              <a:avLst/>
            </a:prstTxWarp>
          </a:bodyPr>
          <a:lstStyle/>
          <a:p>
            <a:pPr algn="ctr" defTabSz="913488" eaLnBrk="0" hangingPunct="0">
              <a:defRPr/>
            </a:pPr>
            <a:r>
              <a:rPr lang="en-US" sz="1400" b="1" cap="all" dirty="0">
                <a:solidFill>
                  <a:prstClr val="white"/>
                </a:solidFill>
                <a:ea typeface="ヒラギノ角ゴ Pro W3" pitchFamily="37" charset="-128"/>
                <a:cs typeface="ヒラギノ角ゴ Pro W3" pitchFamily="37" charset="-128"/>
              </a:rPr>
              <a:t>Data Collection</a:t>
            </a:r>
            <a:endParaRPr lang="en-US" sz="1400" b="1" cap="all" dirty="0">
              <a:solidFill>
                <a:prstClr val="black"/>
              </a:solidFill>
              <a:ea typeface="ヒラギノ角ゴ Pro W3" pitchFamily="37" charset="-128"/>
              <a:cs typeface="ヒラギノ角ゴ Pro W3" pitchFamily="37" charset="-128"/>
            </a:endParaRPr>
          </a:p>
        </p:txBody>
      </p:sp>
      <p:sp>
        <p:nvSpPr>
          <p:cNvPr id="31" name="Text Box 25"/>
          <p:cNvSpPr txBox="1">
            <a:spLocks noChangeArrowheads="1"/>
          </p:cNvSpPr>
          <p:nvPr/>
        </p:nvSpPr>
        <p:spPr bwMode="auto">
          <a:xfrm>
            <a:off x="353944" y="5919682"/>
            <a:ext cx="2622132" cy="37702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38094" tIns="19047" rIns="38094" bIns="19047">
            <a:prstTxWarp prst="textNoShape">
              <a:avLst/>
            </a:prstTxWarp>
            <a:spAutoFit/>
          </a:bodyPr>
          <a:lstStyle/>
          <a:p>
            <a:pPr marL="171450" indent="-171450" defTabSz="913488">
              <a:buSzPct val="100000"/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prstClr val="black"/>
                </a:solidFill>
              </a:rPr>
              <a:t>Quizzes, checkpoints</a:t>
            </a:r>
            <a:r>
              <a:rPr lang="en-US" sz="1100" smtClean="0">
                <a:solidFill>
                  <a:prstClr val="black"/>
                </a:solidFill>
              </a:rPr>
              <a:t>, reflections, daily work</a:t>
            </a:r>
            <a:endParaRPr lang="en-US" sz="1100" dirty="0">
              <a:solidFill>
                <a:prstClr val="black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604" y="3794400"/>
            <a:ext cx="2904106" cy="2543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812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 xmlns:mv="urn:schemas-microsoft-com:mac:vml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504</TotalTime>
  <Words>313</Words>
  <Application>Microsoft Macintosh PowerPoint</Application>
  <PresentationFormat>On-screen Show (4:3)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ヒラギノ角ゴ Pro W3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Shannon Warren</dc:creator>
  <cp:lastModifiedBy>Shannon Warren</cp:lastModifiedBy>
  <cp:revision>17</cp:revision>
  <dcterms:created xsi:type="dcterms:W3CDTF">2018-02-02T22:57:40Z</dcterms:created>
  <dcterms:modified xsi:type="dcterms:W3CDTF">2018-04-11T17:20:53Z</dcterms:modified>
</cp:coreProperties>
</file>